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 - SELENA" id="{4789936C-E707-4FCD-A380-FC5E33C63DA5}">
          <p14:sldIdLst>
            <p14:sldId id="256"/>
            <p14:sldId id="260"/>
            <p14:sldId id="258"/>
          </p14:sldIdLst>
        </p14:section>
        <p14:section name="THE DATA AND THE ETL PROCESS - COLE" id="{68D80319-1C63-4C5B-9181-9FE8C6CB8CDB}">
          <p14:sldIdLst>
            <p14:sldId id="280"/>
            <p14:sldId id="276"/>
          </p14:sldIdLst>
        </p14:section>
        <p14:section name="VISUALIZATIONS AND MODELS OVERVIEW - JUSTIN" id="{D27DCC12-6780-454F-BA0B-9D37CE849DC3}">
          <p14:sldIdLst>
            <p14:sldId id="279"/>
            <p14:sldId id="275"/>
            <p14:sldId id="278"/>
          </p14:sldIdLst>
        </p14:section>
        <p14:section name="DETAILS AND RESULTS OF MODELS - JOEL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 - ZAC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003"/>
    <a:srgbClr val="FF5B8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152" d="100"/>
          <a:sy n="152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image" Target="../media/image23.jpe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Justin Clawson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Joel Fisher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Cole O’Neill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Selena </a:t>
            </a:r>
            <a:r>
              <a:rPr lang="en-US" sz="2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Passeno</a:t>
            </a:r>
            <a:endParaRPr lang="en-US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21541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847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9284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/>
              <a:t>Neural Network Models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0" y="1126131"/>
            <a:ext cx="5949596" cy="4000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6FA12-A0F3-44AD-8E57-08DF388F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80" y="4704715"/>
            <a:ext cx="3905250" cy="1647825"/>
          </a:xfrm>
          <a:prstGeom prst="rect">
            <a:avLst/>
          </a:prstGeom>
        </p:spPr>
      </p:pic>
      <p:sp>
        <p:nvSpPr>
          <p:cNvPr id="10" name="body1">
            <a:extLst>
              <a:ext uri="{FF2B5EF4-FFF2-40B4-BE49-F238E27FC236}">
                <a16:creationId xmlns:a16="http://schemas.microsoft.com/office/drawing/2014/main" id="{724FB6C4-B5CC-4EC7-B1DB-EF1B657D0B0D}"/>
              </a:ext>
            </a:extLst>
          </p:cNvPr>
          <p:cNvSpPr txBox="1">
            <a:spLocks/>
          </p:cNvSpPr>
          <p:nvPr/>
        </p:nvSpPr>
        <p:spPr>
          <a:xfrm>
            <a:off x="3479870" y="3930989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1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607DD7-10FB-4C8A-911C-2EC41EC71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80" y="1039251"/>
            <a:ext cx="5248452" cy="3751122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1177A1D5-A8C1-49EC-990A-EC71A142C321}"/>
              </a:ext>
            </a:extLst>
          </p:cNvPr>
          <p:cNvSpPr txBox="1">
            <a:spLocks/>
          </p:cNvSpPr>
          <p:nvPr/>
        </p:nvSpPr>
        <p:spPr>
          <a:xfrm>
            <a:off x="9268062" y="3794638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2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D0FA5-FEAA-5346-7031-4E1441016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47" y="4662330"/>
            <a:ext cx="1362338" cy="196143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4F69B61-DA59-2CE0-6745-DFF178E6A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054345"/>
              </p:ext>
            </p:extLst>
          </p:nvPr>
        </p:nvGraphicFramePr>
        <p:xfrm>
          <a:off x="4109745" y="4790373"/>
          <a:ext cx="1362075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571737" imgH="2105110" progId="Excel.Sheet.12">
                  <p:embed/>
                </p:oleObj>
              </mc:Choice>
              <mc:Fallback>
                <p:oleObj name="Worksheet" r:id="rId8" imgW="1571737" imgH="21051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09745" y="4790373"/>
                        <a:ext cx="1362075" cy="182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21135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1170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411590" y="224439"/>
            <a:ext cx="10800080" cy="64422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1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The Results &amp; Best Model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411590" y="1400029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l"/>
            <a:br>
              <a:rPr lang="en-US" sz="2400" dirty="0"/>
            </a:br>
            <a:r>
              <a:rPr lang="en-US" sz="2400" dirty="0"/>
              <a:t>	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638614" y="1328129"/>
            <a:ext cx="10346798" cy="530543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Performed testing using 5 methods and multiple iterations of each to help optimize models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Neural Networks produced the best results (smallest RSME)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Second best would be Linear Regression 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876799"/>
            <a:ext cx="6189065" cy="4024765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EFC67-67B7-A977-A21A-D0833595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18" y="4102529"/>
            <a:ext cx="4908744" cy="23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4494088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4494088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4502061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6" y="1991411"/>
            <a:ext cx="3231187" cy="474992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 – Neural Networks</a:t>
            </a:r>
          </a:p>
          <a:p>
            <a:pPr lvl="4"/>
            <a:r>
              <a:rPr lang="en-US" dirty="0"/>
              <a:t>We ran several types of models, optimizing and running multiple iterations, and the neural network approach was the best.</a:t>
            </a:r>
          </a:p>
          <a:p>
            <a:pPr lvl="4"/>
            <a:r>
              <a:rPr lang="en-US" dirty="0"/>
              <a:t>Trying a variety of approaches, and performing optimization operations, let us find the best way to analyze the realtor data.</a:t>
            </a:r>
          </a:p>
          <a:p>
            <a:pPr lvl="4"/>
            <a:endParaRPr lang="en-US" dirty="0"/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4494088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Additional testing using other models may have resulted in a lower RMSE (time series or other)</a:t>
            </a:r>
          </a:p>
          <a:p>
            <a:pPr lvl="4"/>
            <a:r>
              <a:rPr lang="en-US" dirty="0"/>
              <a:t>Earlier use of heat map tool would have allowed us to see that data not highly correlated. </a:t>
            </a:r>
          </a:p>
          <a:p>
            <a:pPr lvl="4"/>
            <a:r>
              <a:rPr lang="en-US" dirty="0"/>
              <a:t>Could have used different or more expansive data which would have allowed model to train/test more 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Tools We Used </a:t>
            </a:r>
          </a:p>
          <a:p>
            <a:pPr lvl="4"/>
            <a:r>
              <a:rPr lang="en-US" dirty="0"/>
              <a:t>We utilized </a:t>
            </a:r>
            <a:r>
              <a:rPr lang="en-US" dirty="0" err="1"/>
              <a:t>Jupyter</a:t>
            </a:r>
            <a:r>
              <a:rPr lang="en-US" dirty="0"/>
              <a:t> Notebook, Pandas, Python, Tableau,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Colab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 and </a:t>
            </a:r>
            <a:r>
              <a:rPr lang="en-US" dirty="0" err="1"/>
              <a:t>SparkSQL</a:t>
            </a:r>
            <a:r>
              <a:rPr lang="en-US" dirty="0"/>
              <a:t> to create five models designed to predict housing prices in Michigan.</a:t>
            </a:r>
          </a:p>
          <a:p>
            <a:pPr lvl="4"/>
            <a:r>
              <a:rPr lang="en-US" dirty="0"/>
              <a:t>We now have more tools at our disposal!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sz="3200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36754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27" y="1513836"/>
            <a:ext cx="5596644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78" y="4684480"/>
            <a:ext cx="5581816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3094986"/>
            <a:ext cx="5589230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309827" y="1363712"/>
            <a:ext cx="5589231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prev. sold date, duplicates, excluded houses to build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317241" y="2979561"/>
            <a:ext cx="5581817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484 square miles worth of property for sale in Michigan!</a:t>
            </a:r>
          </a:p>
          <a:p>
            <a:pPr lvl="4"/>
            <a:r>
              <a:rPr lang="en-US" dirty="0"/>
              <a:t>Harbert, MI has highest avg price ($2.6M) –I94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331378" y="4705498"/>
            <a:ext cx="5485114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</a:t>
            </a:r>
          </a:p>
          <a:p>
            <a:pPr lvl="4"/>
            <a:r>
              <a:rPr lang="en-US" dirty="0"/>
              <a:t>Average price about $318,000, median price $210,000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15235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Tableau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287288" y="1833713"/>
            <a:ext cx="5568794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287288" y="2766194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287288" y="371616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8894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5978285" y="1650253"/>
            <a:ext cx="5877800" cy="888943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9" y="1024914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5978284" y="2795046"/>
            <a:ext cx="587779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5978284" y="4140840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Expect high correlation between price, house size and number of bed/bath rooms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E3AFB-BD56-EE94-7E05-3602098DE19C}"/>
              </a:ext>
            </a:extLst>
          </p:cNvPr>
          <p:cNvSpPr txBox="1"/>
          <p:nvPr/>
        </p:nvSpPr>
        <p:spPr>
          <a:xfrm>
            <a:off x="1053137" y="6448127"/>
            <a:ext cx="1080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https://www.freecodecamp.org/news/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1327967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Linear regression model used to predict price based on zip code, bed, bath, acreage, and house size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sz="3200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259615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27188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</a:t>
            </a:r>
          </a:p>
          <a:p>
            <a:r>
              <a:rPr lang="en-US" sz="1200" b="0" dirty="0"/>
              <a:t>Attempted running several different versions and variations</a:t>
            </a:r>
          </a:p>
          <a:p>
            <a:r>
              <a:rPr lang="en-US" sz="1200" b="0" dirty="0"/>
              <a:t>Model used beds, baths, and house size to predict price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21541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</TotalTime>
  <Words>582</Words>
  <Application>Microsoft Office PowerPoint</Application>
  <PresentationFormat>Widescreen</PresentationFormat>
  <Paragraphs>84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Microsoft Excel Worksheet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Tableau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       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Selena Passeno</cp:lastModifiedBy>
  <cp:revision>264</cp:revision>
  <dcterms:created xsi:type="dcterms:W3CDTF">2024-02-29T12:41:16Z</dcterms:created>
  <dcterms:modified xsi:type="dcterms:W3CDTF">2024-06-03T17:01:59Z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